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57" r:id="rId3"/>
    <p:sldId id="356" r:id="rId4"/>
    <p:sldId id="281" r:id="rId5"/>
    <p:sldId id="35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2" r:id="rId25"/>
    <p:sldId id="303" r:id="rId26"/>
    <p:sldId id="304" r:id="rId27"/>
    <p:sldId id="358" r:id="rId28"/>
    <p:sldId id="305" r:id="rId29"/>
    <p:sldId id="306" r:id="rId30"/>
    <p:sldId id="307" r:id="rId31"/>
    <p:sldId id="308" r:id="rId32"/>
    <p:sldId id="309" r:id="rId33"/>
    <p:sldId id="316" r:id="rId3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4" autoAdjust="0"/>
    <p:restoredTop sz="92688" autoAdjust="0"/>
  </p:normalViewPr>
  <p:slideViewPr>
    <p:cSldViewPr snapToGrid="0">
      <p:cViewPr varScale="1">
        <p:scale>
          <a:sx n="118" d="100"/>
          <a:sy n="118" d="100"/>
        </p:scale>
        <p:origin x="100" y="1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E’ stato sperimentato che scegliendo il valore di fine ottimo come la media degli indici corrispondenti ai primi due picchi si riesce a caratterizzare bene la vena principale profonda che è l'obiettivo di questa fase.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BF94FEDB-2A0E-3BF9-E719-C82D6E96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>
            <a:extLst>
              <a:ext uri="{FF2B5EF4-FFF2-40B4-BE49-F238E27FC236}">
                <a16:creationId xmlns:a16="http://schemas.microsoft.com/office/drawing/2014/main" id="{E4CC5164-C88E-B439-3C78-1293EA568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>
            <a:extLst>
              <a:ext uri="{FF2B5EF4-FFF2-40B4-BE49-F238E27FC236}">
                <a16:creationId xmlns:a16="http://schemas.microsoft.com/office/drawing/2014/main" id="{EC7B2C32-5025-B492-4BC1-F69B65B1A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051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A6BA49C1-372F-58BC-F914-C1004989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055787BF-F8FD-FC55-3F66-18179145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1BD181E5-4866-0374-EFE3-B80134008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2A85757-D383-6A2B-C3AA-B3B27EA5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86CBB35C-2B25-79D9-771C-7406CFABC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9C9B9AAF-3A85-981E-B974-5024970B0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4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7974" y="930166"/>
            <a:ext cx="6136025" cy="139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 dirty="0">
                <a:latin typeface="+mj-lt"/>
              </a:rPr>
              <a:t>PRESENTAZIONE PROGETTO </a:t>
            </a:r>
            <a:endParaRPr sz="3800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007973" y="2415301"/>
            <a:ext cx="6136025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+mj-lt"/>
              </a:rPr>
              <a:t>Sensori, Rivelatori e Dispositivi Elettronici</a:t>
            </a:r>
            <a:endParaRPr sz="1600" dirty="0">
              <a:latin typeface="+mj-l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766664" y="3234480"/>
            <a:ext cx="16106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Docente: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Antonio Iula</a:t>
            </a:r>
          </a:p>
        </p:txBody>
      </p:sp>
      <p:sp>
        <p:nvSpPr>
          <p:cNvPr id="2" name="Google Shape;230;p17">
            <a:extLst>
              <a:ext uri="{FF2B5EF4-FFF2-40B4-BE49-F238E27FC236}">
                <a16:creationId xmlns:a16="http://schemas.microsoft.com/office/drawing/2014/main" id="{B9FB13C7-A949-9AA3-3B0D-A189EFB26405}"/>
              </a:ext>
            </a:extLst>
          </p:cNvPr>
          <p:cNvSpPr txBox="1"/>
          <p:nvPr/>
        </p:nvSpPr>
        <p:spPr>
          <a:xfrm>
            <a:off x="6807855" y="3234480"/>
            <a:ext cx="22909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Studente: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Michael Pio Stolfi     68787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7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86" name="Google Shape;486;p48"/>
          <p:cNvSpPr txBox="1">
            <a:spLocks noGrp="1"/>
          </p:cNvSpPr>
          <p:nvPr>
            <p:ph type="body" idx="1"/>
          </p:nvPr>
        </p:nvSpPr>
        <p:spPr>
          <a:xfrm>
            <a:off x="1212574" y="1855500"/>
            <a:ext cx="61617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Valore di fine necessario per ogni BSCAN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94" name="Google Shape;494;p49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noProof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Nessun centroide valido (area &gt; 20)</a:t>
            </a:r>
            <a:endParaRPr sz="1300" b="1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355399" y="838850"/>
            <a:ext cx="7788599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Procedendo per tutte le iterazioni stampo il numero dei centroidi in funzione delle iterazioni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968507" y="799325"/>
            <a:ext cx="8175493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il valore di fine come la media dell’iterazione in corrispondenza dei primi due picchi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Picchi: range di iterazioni in cui prima compaiono le singole sfumature di una vena e poi si connettono tra di loro diminuendo il numero totale di cc formando la sezione della vena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sz="1800" dirty="0"/>
          </a:p>
        </p:txBody>
      </p:sp>
      <p:sp>
        <p:nvSpPr>
          <p:cNvPr id="549" name="Google Shape;549;p54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Procediamo per tutti i 650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Plottiamo i valori di fine calcolati per ogni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Applichiamo un operatore di smoothing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29F5A-48F6-72F5-A41E-59E3CF396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574" y="1770805"/>
            <a:ext cx="501078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>
                <a:latin typeface="+mj-lt"/>
              </a:rPr>
              <a:t>Il metodo CCM: Binarizzazione: </a:t>
            </a:r>
            <a:r>
              <a:rPr lang="it-IT" sz="1800" u="sng" dirty="0">
                <a:latin typeface="+mj-lt"/>
              </a:rPr>
              <a:t>Binarizzazione iniziale e pulizia morfologica</a:t>
            </a:r>
            <a:endParaRPr sz="1800" dirty="0">
              <a:latin typeface="+mj-lt"/>
            </a:endParaRPr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2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Effettuo la prima binarizzazione del volume con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96DA0-B839-7E7D-1BDF-B647FE10D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476600"/>
            <a:ext cx="2843492" cy="2120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9ABFA-58D1-CEA3-86DB-A775676E0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79" y="2476600"/>
            <a:ext cx="2843492" cy="2129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sz="1600" dirty="0"/>
          </a:p>
        </p:txBody>
      </p:sp>
      <p:sp>
        <p:nvSpPr>
          <p:cNvPr id="567" name="Google Shape;567;p56"/>
          <p:cNvSpPr/>
          <p:nvPr/>
        </p:nvSpPr>
        <p:spPr>
          <a:xfrm>
            <a:off x="1212572" y="2020801"/>
            <a:ext cx="7111678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1212573" y="2020801"/>
            <a:ext cx="7111677" cy="743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2 : Partendo dal palmo della mano e dirigendosi verso il basso i primi voxel che si incontrano con intensità molto basse rappresentano delle vene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76" name="Google Shape;576;p57"/>
          <p:cNvSpPr txBox="1">
            <a:spLocks noGrp="1"/>
          </p:cNvSpPr>
          <p:nvPr>
            <p:ph type="body" idx="1"/>
          </p:nvPr>
        </p:nvSpPr>
        <p:spPr>
          <a:xfrm>
            <a:off x="1140749" y="951725"/>
            <a:ext cx="7364793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Se calcolo distanza minima vene-palmo, allora posso calcolare con precisione dove inizia il pattern venoso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4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27441"/>
            <a:ext cx="7038900" cy="4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Sommario</a:t>
            </a:r>
            <a:endParaRPr sz="30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4473454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Introduzione</a:t>
            </a:r>
            <a:endParaRPr sz="1500" dirty="0">
              <a:solidFill>
                <a:srgbClr val="FFFFFF"/>
              </a:solidFill>
              <a:latin typeface="+mj-lt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Il metodo CCM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Dati di partenza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Ridimensionamento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Estrapolazione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Binarizzazione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Isolamento del pattern venoso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Ispessimento del pattern venoso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Filtraggio delle componenti connesse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Affinamento delle vene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076160" y="1091650"/>
            <a:ext cx="3067839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Analisi critica del metodo CCM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Conclusioni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84" name="Google Shape;584;p58"/>
          <p:cNvSpPr txBox="1">
            <a:spLocks noGrp="1"/>
          </p:cNvSpPr>
          <p:nvPr>
            <p:ph type="body" idx="1"/>
          </p:nvPr>
        </p:nvSpPr>
        <p:spPr>
          <a:xfrm>
            <a:off x="1140749" y="951724"/>
            <a:ext cx="8003251" cy="676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500" dirty="0">
                <a:latin typeface="+mn-lt"/>
              </a:rPr>
              <a:t>Smusso anche il vettore distanze per ottenere un andamento più regolare e senza </a:t>
            </a:r>
            <a:r>
              <a:rPr lang="it-IT" sz="1500" dirty="0" err="1">
                <a:latin typeface="+mn-lt"/>
              </a:rPr>
              <a:t>NaN</a:t>
            </a:r>
            <a:endParaRPr lang="it-IT"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2C837-358B-D42E-A6BC-9018593D7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78714"/>
            <a:ext cx="4240060" cy="27560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592" name="Google Shape;592;p59"/>
          <p:cNvSpPr txBox="1">
            <a:spLocks noGrp="1"/>
          </p:cNvSpPr>
          <p:nvPr>
            <p:ph type="body" idx="1"/>
          </p:nvPr>
        </p:nvSpPr>
        <p:spPr>
          <a:xfrm>
            <a:off x="1212574" y="1506443"/>
            <a:ext cx="7272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Ultima features da adattare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2668387"/>
            <a:ext cx="6834900" cy="6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1395825" y="2672970"/>
            <a:ext cx="68349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3 : Le vene sottili sono costituite da valori di intensità maggiori rispetto a quelle massicce profonde e si trovano più in superficie</a:t>
            </a:r>
            <a:endParaRPr sz="1500" i="1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5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05" name="Google Shape;605;p60"/>
          <p:cNvSpPr txBox="1">
            <a:spLocks noGrp="1"/>
          </p:cNvSpPr>
          <p:nvPr>
            <p:ph type="body" idx="1"/>
          </p:nvPr>
        </p:nvSpPr>
        <p:spPr>
          <a:xfrm>
            <a:off x="1212574" y="1808750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Proviamo diversi valori di soglia per vedere quale permette di raccogliere il maggior numero di vene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Binarizzazione incrementale iterativa con soglia compresa tra 210 e 250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1212574" y="1921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body" idx="1"/>
          </p:nvPr>
        </p:nvSpPr>
        <p:spPr>
          <a:xfrm>
            <a:off x="1140750" y="646924"/>
            <a:ext cx="7848300" cy="949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Stampo il grafico delle cc valide per ogni iterazione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la soglia ottima come il minimo locale della derivata più vicino al massimo locale della derivata più vicino al massimo assoluto del vettore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>
            <a:spLocks noGrp="1"/>
          </p:cNvSpPr>
          <p:nvPr>
            <p:ph type="body" idx="1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1212575" y="218320"/>
            <a:ext cx="7931425" cy="46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Binarizzazione: </a:t>
            </a:r>
            <a:r>
              <a:rPr kumimoji="0" lang="it-IT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Binarizzazione finale</a:t>
            </a:r>
            <a:endParaRPr lang="it-IT" dirty="0">
              <a:latin typeface="+mj-lt"/>
            </a:endParaRPr>
          </a:p>
        </p:txBody>
      </p:sp>
      <p:sp>
        <p:nvSpPr>
          <p:cNvPr id="637" name="Google Shape;637;p63"/>
          <p:cNvSpPr txBox="1">
            <a:spLocks noGrp="1"/>
          </p:cNvSpPr>
          <p:nvPr>
            <p:ph type="body" idx="1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start : coordinata Z del palmo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end : coordinata Z della fine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start: soglia iniziale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end: 255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rot="10800000" flipH="1">
            <a:off x="375825" y="25793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rot="10800000" flipH="1">
            <a:off x="375825" y="36461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374167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sogliaIniziale</a:t>
            </a:r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2017413" y="4448212"/>
            <a:ext cx="2148644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-fine(Z)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8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Binarizzazione finale</a:t>
            </a:r>
            <a:endParaRPr dirty="0"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Risultato finale del processo di binarizzazione 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0377D-F1D1-ACE9-1FFF-E9F817EF0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03375"/>
            <a:ext cx="414718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Isolamento del pattern venoso</a:t>
            </a:r>
            <a:endParaRPr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D1B7-A245-4602-A816-E9AEAC6E8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147058"/>
            <a:ext cx="7931424" cy="1904550"/>
          </a:xfrm>
        </p:spPr>
        <p:txBody>
          <a:bodyPr/>
          <a:lstStyle/>
          <a:p>
            <a:r>
              <a:rPr lang="it-IT" sz="1500" dirty="0">
                <a:latin typeface="+mn-lt"/>
              </a:rPr>
              <a:t>L’isolamento avviene tramite una sequenza di operazioni morfologiche e di analisi delle componenti connesse, strutturata in tre passaggi principali: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Nel primo passaggio viene applicata una rimozione delle cc piccole;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Nel secondo passaggio viene applicata un’operazione di apertura morfologica; 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Infine viene eseguito un secondo filtraggio delle cc, più severo in termini di soglia dimensionale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9A4D7-FD59-BFB5-0DC0-473F26D40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85" y="3115644"/>
            <a:ext cx="2580293" cy="19379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9BA1E0B5-95DC-6D0E-A90B-2DC190CA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>
            <a:extLst>
              <a:ext uri="{FF2B5EF4-FFF2-40B4-BE49-F238E27FC236}">
                <a16:creationId xmlns:a16="http://schemas.microsoft.com/office/drawing/2014/main" id="{7947B6C6-F079-DF98-7250-43AC3C56FF73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>
            <a:extLst>
              <a:ext uri="{FF2B5EF4-FFF2-40B4-BE49-F238E27FC236}">
                <a16:creationId xmlns:a16="http://schemas.microsoft.com/office/drawing/2014/main" id="{C3A89EF0-35F8-5A72-E6F8-8A7A08722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Il metodo CCM: </a:t>
            </a:r>
            <a:r>
              <a:rPr lang="it-IT" u="sng" dirty="0">
                <a:latin typeface="+mj-lt"/>
              </a:rPr>
              <a:t>Ispessimento del pattern venoso</a:t>
            </a:r>
            <a:endParaRPr u="sng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0876E-E233-A43A-967F-6A516D5B8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128488"/>
            <a:ext cx="7931424" cy="1674230"/>
          </a:xfrm>
        </p:spPr>
        <p:txBody>
          <a:bodyPr/>
          <a:lstStyle/>
          <a:p>
            <a:r>
              <a:rPr lang="it-IT" sz="1500" dirty="0"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L</a:t>
            </a:r>
            <a:r>
              <a:rPr lang="it-IT" sz="1500" dirty="0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’ispessimento realizza una post-elaborazione volumetrica, composta da </a:t>
            </a:r>
            <a:r>
              <a:rPr lang="it-IT" sz="1500" dirty="0" err="1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pìù</a:t>
            </a:r>
            <a:r>
              <a:rPr lang="it-IT" sz="1500" dirty="0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 fasi: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Erosione iniziale che riduce contributi instabili e rumore sottile;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Filtraggio gaussiano che ricompone e regolarizza le strutture;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Filtraggio finale con una soglia che estrae un pattern venoso più compatto e utilizzabile.</a:t>
            </a:r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D5163-1C4B-3559-A691-8F8ED60A8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838811"/>
            <a:ext cx="2888699" cy="2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850265" cy="363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70" name="Google Shape;670;p66"/>
          <p:cNvSpPr txBox="1">
            <a:spLocks noGrp="1"/>
          </p:cNvSpPr>
          <p:nvPr>
            <p:ph type="body" idx="1"/>
          </p:nvPr>
        </p:nvSpPr>
        <p:spPr>
          <a:xfrm>
            <a:off x="1212573" y="1110967"/>
            <a:ext cx="7850265" cy="2357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+mn-lt"/>
              </a:rPr>
              <a:t>Viene ddestrato un modello di classificazione binaria. Per fare ciò è necessario un processo composto dai passi seguenti: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Creazione del dataset di addestramento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Features engineering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Etichettatura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Addestramento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Calcolo accuracy</a:t>
            </a:r>
            <a:endParaRPr sz="15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58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82" name="Google Shape;682;p67"/>
          <p:cNvSpPr txBox="1">
            <a:spLocks noGrp="1"/>
          </p:cNvSpPr>
          <p:nvPr>
            <p:ph type="body" idx="1"/>
          </p:nvPr>
        </p:nvSpPr>
        <p:spPr>
          <a:xfrm>
            <a:off x="1212575" y="1207583"/>
            <a:ext cx="289866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Creazione del dataset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Features ingegnerizzate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regionprops3</a:t>
            </a:r>
            <a:endParaRPr sz="1500" dirty="0"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latin typeface="+mn-lt"/>
              </a:rPr>
              <a:t>Ottenute</a:t>
            </a:r>
            <a:endParaRPr sz="1500" dirty="0"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latin typeface="+mn-lt"/>
              </a:rPr>
              <a:t>Ricavate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8" y="1207582"/>
            <a:ext cx="3218417" cy="349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7E681DA-4027-DAD4-F6B9-C491A74A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BEE1539F-69A9-69BD-A9A1-3B7D920C4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234876"/>
            <a:ext cx="3977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latin typeface="+mj-lt"/>
              </a:rPr>
              <a:t>Introduzione</a:t>
            </a:r>
            <a:endParaRPr sz="3000" dirty="0">
              <a:latin typeface="+mj-lt"/>
            </a:endParaRPr>
          </a:p>
        </p:txBody>
      </p:sp>
      <p:sp>
        <p:nvSpPr>
          <p:cNvPr id="434" name="Google Shape;434;p42">
            <a:extLst>
              <a:ext uri="{FF2B5EF4-FFF2-40B4-BE49-F238E27FC236}">
                <a16:creationId xmlns:a16="http://schemas.microsoft.com/office/drawing/2014/main" id="{3D119E9B-8669-8442-7CAD-AA860A9EE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78465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Scopi del presente lavoro: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Approfondire, riassumere e presentare in maniera chiara e ordinata il metodo CCM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Analizzare criticamente le tecniche implementative del metodo CCM e </a:t>
            </a:r>
            <a:r>
              <a:rPr lang="it-IT" sz="1500" dirty="0">
                <a:solidFill>
                  <a:srgbClr val="FFFFFF"/>
                </a:solidFill>
              </a:rPr>
              <a:t>proporre soluzioni migliorative</a:t>
            </a:r>
            <a:endParaRPr lang="it-IT" sz="1500" dirty="0">
              <a:solidFill>
                <a:srgbClr val="FFFFFF"/>
              </a:solidFill>
              <a:latin typeface="+mn-lt"/>
            </a:endParaRPr>
          </a:p>
          <a:p>
            <a:pPr marL="419100" indent="-285750">
              <a:buClr>
                <a:srgbClr val="FFFFFF"/>
              </a:buClr>
              <a:buSzPts val="1500"/>
            </a:pPr>
            <a:endParaRPr lang="it-IT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1252508A-9DFB-8C0C-F797-03541722DD3D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46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90" name="Google Shape;690;p68"/>
          <p:cNvSpPr txBox="1">
            <a:spLocks noGrp="1"/>
          </p:cNvSpPr>
          <p:nvPr>
            <p:ph type="body" idx="1"/>
          </p:nvPr>
        </p:nvSpPr>
        <p:spPr>
          <a:xfrm>
            <a:off x="1212575" y="914600"/>
            <a:ext cx="788814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Etichettatura delle componenti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Tre acquisizioni per utente come dati di training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25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Addestramento di un classificatore binario</a:t>
            </a:r>
            <a:endParaRPr dirty="0">
              <a:latin typeface="+mj-lt"/>
            </a:endParaRPr>
          </a:p>
        </p:txBody>
      </p:sp>
      <p:sp>
        <p:nvSpPr>
          <p:cNvPr id="698" name="Google Shape;698;p69"/>
          <p:cNvSpPr txBox="1">
            <a:spLocks noGrp="1"/>
          </p:cNvSpPr>
          <p:nvPr>
            <p:ph type="body" idx="1"/>
          </p:nvPr>
        </p:nvSpPr>
        <p:spPr>
          <a:xfrm>
            <a:off x="1088425" y="1031500"/>
            <a:ext cx="8055574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Addestramento di un modello di bagging basato su alberi decisionali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Tuning automatico degli hyperparametri</a:t>
            </a:r>
            <a:endParaRPr sz="1500" dirty="0">
              <a:latin typeface="+mn-lt"/>
            </a:endParaRPr>
          </a:p>
          <a:p>
            <a:pPr lvl="0" indent="-323850">
              <a:buSzPts val="1500"/>
            </a:pPr>
            <a:r>
              <a:rPr lang="it" sz="1500" dirty="0">
                <a:latin typeface="+mn-lt"/>
              </a:rPr>
              <a:t>80% dei dati usati come training set / 20% dei dati usati come test set 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della Confusion Matrix per valutare le performance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1102275" cy="1124876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1143000" cy="1821665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>
            <a:spLocks noGrp="1"/>
          </p:cNvSpPr>
          <p:nvPr>
            <p:ph type="title"/>
          </p:nvPr>
        </p:nvSpPr>
        <p:spPr>
          <a:xfrm>
            <a:off x="1044256" y="344500"/>
            <a:ext cx="8099743" cy="36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Filtraggio ricorsivo con il classificatore binario</a:t>
            </a:r>
            <a:endParaRPr lang="it-IT" u="sng" dirty="0"/>
          </a:p>
        </p:txBody>
      </p:sp>
      <p:sp>
        <p:nvSpPr>
          <p:cNvPr id="710" name="Google Shape;710;p70"/>
          <p:cNvSpPr txBox="1">
            <a:spLocks noGrp="1"/>
          </p:cNvSpPr>
          <p:nvPr>
            <p:ph type="body" idx="1"/>
          </p:nvPr>
        </p:nvSpPr>
        <p:spPr>
          <a:xfrm>
            <a:off x="1044255" y="935268"/>
            <a:ext cx="8099743" cy="67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Viene utilizzato il modello addestrato per fare le previsioni e filtrare quegli elementi non considerati come vene dal classificatore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7CA80-CC70-DDD8-358E-3DD1E0F84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13" y="1703375"/>
            <a:ext cx="413956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1212573" y="1136060"/>
            <a:ext cx="7752875" cy="227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fase di affinamento ha l’obiettivo di rifinire il volume binario ottenuto dagli step precedenti, riducendo i disturbi residui e migliorando la continuità delle strutture venose. Il flusso combina tre strategie complementari: 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Rimozione locale di artefatti con analisi slice-by-slice;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Filtraggio globale guidato da feature geometriche e di posizione tramite classificatore binario;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Recupero controllato di porzioni scartate e “filling” selettivo delle zone troppo sottili.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777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</a:t>
            </a:r>
          </a:p>
        </p:txBody>
      </p:sp>
      <p:sp>
        <p:nvSpPr>
          <p:cNvPr id="434" name="Google Shape;434;p42"/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di estrazione del pattern venoso 3D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Supera le limitazioni dei metodi precedenti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Segmenti venosi multipli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Cattura orientamento e posizione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Conserva forma, dimensione e spessore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basato su tecniche di analisi dei dati</a:t>
            </a:r>
            <a:endParaRPr sz="15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l="11931" t="12380" r="14781" b="9065"/>
          <a:stretch/>
        </p:blipFill>
        <p:spPr>
          <a:xfrm>
            <a:off x="426720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l="7768" t="6050" r="12141"/>
          <a:stretch/>
        </p:blipFill>
        <p:spPr>
          <a:xfrm>
            <a:off x="12975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0C779A2-4E9D-2C5B-CB99-471A8ACC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9CC90CF3-D92A-5512-0355-1D55B7833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Dati di partenza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Prende come input inziale i file mat contenenti i dati relativi alle varie acquisizioni dei vari utenti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Delle matrici contenute nel file quella di interesse è la matrice M, che è una matrice 3D 835×820×320 voxel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La matrice di partenza è nella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𝑧𝑥𝑦</m:t>
                    </m:r>
                  </m:oMath>
                </a14:m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, però molte funzioni di elaborazione e stampa delle immagini 3D in MATLAB usano 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𝑦𝑥𝑧</m:t>
                    </m:r>
                  </m:oMath>
                </a14:m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sz="15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  <a:blipFill>
                <a:blip r:embed="rId3"/>
                <a:stretch>
                  <a:fillRect r="-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E40BC63C-8BED-7511-3253-1975D1FE6288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2B4ED-9EFD-0437-F60E-FEFF289A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43" y="3091718"/>
            <a:ext cx="1584325" cy="144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6CF6E-BDBE-5E29-651A-DF571981A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06" y="3090086"/>
            <a:ext cx="1922132" cy="14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1297500" y="302996"/>
            <a:ext cx="7846500" cy="63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Ridimensionamento</a:t>
            </a:r>
            <a:endParaRPr sz="3000" dirty="0">
              <a:latin typeface="+mj-lt"/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1"/>
          </p:nvPr>
        </p:nvSpPr>
        <p:spPr>
          <a:xfrm>
            <a:off x="2494310" y="1177624"/>
            <a:ext cx="2386097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 lang="it-IT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-IT" sz="1500" dirty="0">
                <a:latin typeface="Arial"/>
                <a:ea typeface="Arial"/>
                <a:cs typeface="Arial"/>
                <a:sym typeface="Arial"/>
              </a:rPr>
              <a:t>X = 820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835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10" y="3379737"/>
            <a:ext cx="5420521" cy="1667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5710102" y="1177624"/>
            <a:ext cx="2449160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X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2494310" y="2366116"/>
            <a:ext cx="5601890" cy="98122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Motivi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16006B-BA51-E678-B8EE-8DB987B3E532}"/>
              </a:ext>
            </a:extLst>
          </p:cNvPr>
          <p:cNvSpPr/>
          <p:nvPr/>
        </p:nvSpPr>
        <p:spPr>
          <a:xfrm>
            <a:off x="4986847" y="1471164"/>
            <a:ext cx="616815" cy="3249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810905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Estrapolazione </a:t>
            </a:r>
            <a:endParaRPr sz="3000" dirty="0">
              <a:latin typeface="+mj-lt"/>
            </a:endParaRPr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volumePalmo</a:t>
            </a:r>
            <a:endParaRPr sz="150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591E-6371-EC55-9BEA-09759249C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7" y="2421748"/>
            <a:ext cx="2818765" cy="2112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04C8-1A9A-9544-DE1F-83E4F8905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5" y="2421748"/>
            <a:ext cx="2811145" cy="2112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E03E0-D7DC-A721-C4B3-EF2F1A3DE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93" y="2421748"/>
            <a:ext cx="2825750" cy="2112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550024" y="327075"/>
            <a:ext cx="8593975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Binarizzazione</a:t>
            </a:r>
            <a:endParaRPr sz="3000" u="sng" dirty="0">
              <a:latin typeface="+mj-lt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930975" y="1366049"/>
            <a:ext cx="4183286" cy="327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4294967295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adattiva, basata su: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u="sng" dirty="0">
              <a:latin typeface="+mj-lt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1212574" y="2285532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212574" y="2285532"/>
            <a:ext cx="68349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1 : La vena che si trova più in basso è anche quella più consistente e quindi sarà caratterizzata da molti voxel pari a 0.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1630</Words>
  <Application>Microsoft Office PowerPoint</Application>
  <PresentationFormat>On-screen Show (16:9)</PresentationFormat>
  <Paragraphs>210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Lato</vt:lpstr>
      <vt:lpstr>Calibri</vt:lpstr>
      <vt:lpstr>Cambria Math</vt:lpstr>
      <vt:lpstr>Arial</vt:lpstr>
      <vt:lpstr>Montserrat</vt:lpstr>
      <vt:lpstr>Focus</vt:lpstr>
      <vt:lpstr>PRESENTAZIONE PROGETTO </vt:lpstr>
      <vt:lpstr>PowerPoint Presentation</vt:lpstr>
      <vt:lpstr>Introduzione</vt:lpstr>
      <vt:lpstr>Il metodo CCM</vt:lpstr>
      <vt:lpstr>Il metodo CCM: Dati di partenza </vt:lpstr>
      <vt:lpstr>Il metodo CCM: Ridimensionamento</vt:lpstr>
      <vt:lpstr>Il metodo CCM: Estrapolazione </vt:lpstr>
      <vt:lpstr>Il metodo CCM: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Binarizzazione iniziale e pulizia morfologica</vt:lpstr>
      <vt:lpstr>Il metodo CCM: Binarizzazione: Stima distanze vene–palmo e stima dei diametri</vt:lpstr>
      <vt:lpstr>Il metodo CCM: Binarizzazione: Stima distanze vene–palmo e stima dei diametri</vt:lpstr>
      <vt:lpstr>Il metodo CCM: Binarizzazione: Stima distanze vene–palmo e stima dei diametri</vt:lpstr>
      <vt:lpstr>Il metodo CCM: Binarizzazione: Stima automatica della soglia iniziale</vt:lpstr>
      <vt:lpstr>Il metodo CCM: Binarizzazione: Stima automatica della soglia iniziale</vt:lpstr>
      <vt:lpstr>Il metodo CCM: Binarizzazione: Stima automatica della soglia iniziale</vt:lpstr>
      <vt:lpstr>Il metodo CCM: Binarizzazione: Binarizzazione finale</vt:lpstr>
      <vt:lpstr>Il metodo CCM: Binarizzazione: Binarizzazione finale</vt:lpstr>
      <vt:lpstr>Il metodo CCM: Isolamento del pattern venoso</vt:lpstr>
      <vt:lpstr>Il metodo CCM: Ispessimento del pattern venoso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Filtraggio ricorsivo con il classificatore binario</vt:lpstr>
      <vt:lpstr>Il metodo CCM: Affinamento delle vene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Pio Stolfi</cp:lastModifiedBy>
  <cp:revision>63</cp:revision>
  <dcterms:modified xsi:type="dcterms:W3CDTF">2026-01-28T19:31:18Z</dcterms:modified>
</cp:coreProperties>
</file>